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notesMasterIdLst>
    <p:notesMasterId r:id="rId22"/>
  </p:notesMasterIdLst>
  <p:handoutMasterIdLst>
    <p:handoutMasterId r:id="rId23"/>
  </p:handoutMasterIdLst>
  <p:sldIdLst>
    <p:sldId id="256" r:id="rId2"/>
    <p:sldId id="286" r:id="rId3"/>
    <p:sldId id="336" r:id="rId4"/>
    <p:sldId id="321" r:id="rId5"/>
    <p:sldId id="326" r:id="rId6"/>
    <p:sldId id="322" r:id="rId7"/>
    <p:sldId id="323" r:id="rId8"/>
    <p:sldId id="338" r:id="rId9"/>
    <p:sldId id="330" r:id="rId10"/>
    <p:sldId id="329" r:id="rId11"/>
    <p:sldId id="270" r:id="rId12"/>
    <p:sldId id="339" r:id="rId13"/>
    <p:sldId id="292" r:id="rId14"/>
    <p:sldId id="295" r:id="rId15"/>
    <p:sldId id="281" r:id="rId16"/>
    <p:sldId id="282" r:id="rId17"/>
    <p:sldId id="283" r:id="rId18"/>
    <p:sldId id="285" r:id="rId19"/>
    <p:sldId id="332" r:id="rId20"/>
    <p:sldId id="297" r:id="rId21"/>
  </p:sldIdLst>
  <p:sldSz cx="12192000" cy="6858000"/>
  <p:notesSz cx="68580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863D1"/>
    <a:srgbClr val="FFFF99"/>
    <a:srgbClr val="FA82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25" autoAdjust="0"/>
    <p:restoredTop sz="78832" autoAdjust="0"/>
  </p:normalViewPr>
  <p:slideViewPr>
    <p:cSldViewPr snapToGrid="0">
      <p:cViewPr>
        <p:scale>
          <a:sx n="60" d="100"/>
          <a:sy n="60" d="100"/>
        </p:scale>
        <p:origin x="834" y="-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CBA19F-4A69-4EF9-9749-65A69F49F8E0}" type="datetimeFigureOut">
              <a:rPr lang="en-US" smtClean="0"/>
              <a:t>8/27/2019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675"/>
            <a:ext cx="2971800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829675"/>
            <a:ext cx="2971800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FE889C-17DD-41B6-BF2E-0DC12E22AE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25125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6643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6643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B98FBD-F5BA-4A18-9887-81B129EA89C3}" type="datetimeFigureOut">
              <a:rPr lang="en-US" smtClean="0"/>
              <a:t>8/27/2019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413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73892"/>
            <a:ext cx="5486400" cy="366045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2971800" cy="4664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829967"/>
            <a:ext cx="2971800" cy="4664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578E52-2E05-43DF-95E0-A6D5C9528D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9418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578E52-2E05-43DF-95E0-A6D5C9528DA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6616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578E52-2E05-43DF-95E0-A6D5C9528DA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87665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578E52-2E05-43DF-95E0-A6D5C9528DA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3700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578E52-2E05-43DF-95E0-A6D5C9528DA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9667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578E52-2E05-43DF-95E0-A6D5C9528DA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9284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578E52-2E05-43DF-95E0-A6D5C9528DA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1014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578E52-2E05-43DF-95E0-A6D5C9528DA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5851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578E52-2E05-43DF-95E0-A6D5C9528DA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11446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578E52-2E05-43DF-95E0-A6D5C9528DA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2372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578E52-2E05-43DF-95E0-A6D5C9528DA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4031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578E52-2E05-43DF-95E0-A6D5C9528DA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2042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578E52-2E05-43DF-95E0-A6D5C9528DA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561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578E52-2E05-43DF-95E0-A6D5C9528DA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9226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578E52-2E05-43DF-95E0-A6D5C9528DA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3976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578E52-2E05-43DF-95E0-A6D5C9528DA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7834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578E52-2E05-43DF-95E0-A6D5C9528DA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3781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578E52-2E05-43DF-95E0-A6D5C9528DA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3616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C44F0-7883-4A7D-B390-6650E5135A53}" type="datetimeFigureOut">
              <a:rPr lang="en-US" smtClean="0"/>
              <a:t>8/27/2019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77D3E-1E8E-4AB5-8FBA-3C9BE1BDD4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979491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C44F0-7883-4A7D-B390-6650E5135A53}" type="datetimeFigureOut">
              <a:rPr lang="en-US" smtClean="0"/>
              <a:t>8/27/2019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77D3E-1E8E-4AB5-8FBA-3C9BE1BDD4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250580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C44F0-7883-4A7D-B390-6650E5135A53}" type="datetimeFigureOut">
              <a:rPr lang="en-US" smtClean="0"/>
              <a:t>8/27/2019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77D3E-1E8E-4AB5-8FBA-3C9BE1BDD4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641121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C44F0-7883-4A7D-B390-6650E5135A53}" type="datetimeFigureOut">
              <a:rPr lang="en-US" smtClean="0"/>
              <a:t>8/27/2019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77D3E-1E8E-4AB5-8FBA-3C9BE1BDD4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301137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C44F0-7883-4A7D-B390-6650E5135A53}" type="datetimeFigureOut">
              <a:rPr lang="en-US" smtClean="0"/>
              <a:t>8/27/2019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77D3E-1E8E-4AB5-8FBA-3C9BE1BDD4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570877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C44F0-7883-4A7D-B390-6650E5135A53}" type="datetimeFigureOut">
              <a:rPr lang="en-US" smtClean="0"/>
              <a:t>8/27/2019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77D3E-1E8E-4AB5-8FBA-3C9BE1BDD4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98712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C44F0-7883-4A7D-B390-6650E5135A53}" type="datetimeFigureOut">
              <a:rPr lang="en-US" smtClean="0"/>
              <a:t>8/27/2019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77D3E-1E8E-4AB5-8FBA-3C9BE1BDD4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64962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C44F0-7883-4A7D-B390-6650E5135A53}" type="datetimeFigureOut">
              <a:rPr lang="en-US" smtClean="0"/>
              <a:t>8/27/2019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77D3E-1E8E-4AB5-8FBA-3C9BE1BDD4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577651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C44F0-7883-4A7D-B390-6650E5135A53}" type="datetimeFigureOut">
              <a:rPr lang="en-US" smtClean="0"/>
              <a:t>8/27/2019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77D3E-1E8E-4AB5-8FBA-3C9BE1BDD4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3502775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C44F0-7883-4A7D-B390-6650E5135A53}" type="datetimeFigureOut">
              <a:rPr lang="en-US" smtClean="0"/>
              <a:t>8/27/2019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77D3E-1E8E-4AB5-8FBA-3C9BE1BDD4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185003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C44F0-7883-4A7D-B390-6650E5135A53}" type="datetimeFigureOut">
              <a:rPr lang="en-US" smtClean="0"/>
              <a:t>8/27/2019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77D3E-1E8E-4AB5-8FBA-3C9BE1BDD4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836301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BC44F0-7883-4A7D-B390-6650E5135A53}" type="datetimeFigureOut">
              <a:rPr lang="en-US" smtClean="0"/>
              <a:t>8/27/2019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D77D3E-1E8E-4AB5-8FBA-3C9BE1BDD4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5178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ransition spd="med">
    <p:fade/>
  </p:transition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unity.amstat.org/biop/workinggroups/safety/safety-home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safetygraphics.github.io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safetygraphics.github.io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gif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7.png"/><Relationship Id="rId4" Type="http://schemas.openxmlformats.org/officeDocument/2006/relationships/image" Target="../media/image16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hoInc/RStudioConf2019-ePoster/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becca-krouse.shinyapps.io/safetyGraphicsApp/" TargetMode="External"/><Relationship Id="rId5" Type="http://schemas.openxmlformats.org/officeDocument/2006/relationships/hyperlink" Target="https://github.com/SafetyGraphics/safetyGraphics" TargetMode="External"/><Relationship Id="rId4" Type="http://schemas.openxmlformats.org/officeDocument/2006/relationships/hyperlink" Target="https://cran.r-project.org/package=safetyGraphics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rhoinc.github.io/aeexplorer/test-page/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hyperlink" Target="https://journals.sagepub.com/doi/abs/10.1177/2168479018754846" TargetMode="External"/><Relationship Id="rId9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becca-krouse.shinyapps.io/safetyGraphicsApp/" TargetMode="External"/><Relationship Id="rId5" Type="http://schemas.openxmlformats.org/officeDocument/2006/relationships/hyperlink" Target="https://github.com/SafetyGraphics/safetyGraphics" TargetMode="External"/><Relationship Id="rId4" Type="http://schemas.openxmlformats.org/officeDocument/2006/relationships/hyperlink" Target="https://cran.r-project.org/package=safetyGraphics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414971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Building Open Source Tools for Safety Monitoring:</a:t>
            </a:r>
            <a:br>
              <a:rPr lang="en-US" dirty="0" smtClean="0"/>
            </a:br>
            <a:r>
              <a:rPr lang="en-US" sz="4400" dirty="0" smtClean="0"/>
              <a:t>Advancing Research Through </a:t>
            </a:r>
            <a:br>
              <a:rPr lang="en-US" sz="4400" dirty="0" smtClean="0"/>
            </a:br>
            <a:r>
              <a:rPr lang="en-US" sz="4400" dirty="0" smtClean="0"/>
              <a:t>Community Collaboration</a:t>
            </a:r>
            <a:endParaRPr lang="en-US" sz="4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095178"/>
            <a:ext cx="9144000" cy="2086165"/>
          </a:xfrm>
        </p:spPr>
        <p:txBody>
          <a:bodyPr>
            <a:normAutofit/>
          </a:bodyPr>
          <a:lstStyle/>
          <a:p>
            <a:r>
              <a:rPr lang="en-US" sz="2800" dirty="0" smtClean="0"/>
              <a:t>Becca Krouse, Rho Inc.</a:t>
            </a:r>
          </a:p>
          <a:p>
            <a:r>
              <a:rPr lang="en-US" sz="2800" dirty="0" smtClean="0"/>
              <a:t>rebecca_krouse@rhoworld.com</a:t>
            </a:r>
          </a:p>
          <a:p>
            <a:r>
              <a:rPr lang="en-US" sz="2800" dirty="0" smtClean="0"/>
              <a:t>Interactive Safety Graphics Taskforce</a:t>
            </a:r>
          </a:p>
          <a:p>
            <a:r>
              <a:rPr lang="en-US" sz="2800" dirty="0" smtClean="0"/>
              <a:t>R in Pharma 2019</a:t>
            </a:r>
            <a:endParaRPr lang="en-US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98935D-3F27-0842-8F36-10EC697448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5568" y="182563"/>
            <a:ext cx="2108200" cy="93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628936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D484B-0B46-B244-A86C-7660213F72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1293"/>
            <a:ext cx="10122568" cy="1325563"/>
          </a:xfrm>
        </p:spPr>
        <p:txBody>
          <a:bodyPr>
            <a:normAutofit/>
          </a:bodyPr>
          <a:lstStyle/>
          <a:p>
            <a:r>
              <a:rPr lang="en-US" dirty="0"/>
              <a:t>DIA – ASA </a:t>
            </a:r>
            <a:r>
              <a:rPr lang="en-US" dirty="0" err="1"/>
              <a:t>Biopharm</a:t>
            </a:r>
            <a:r>
              <a:rPr lang="en-US" dirty="0"/>
              <a:t> Safety Working Group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C6CA6-7BA5-4843-B041-5E9776620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0923"/>
            <a:ext cx="10515600" cy="503730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Mission:  </a:t>
            </a:r>
            <a:r>
              <a:rPr lang="en-US" i="1" dirty="0" smtClean="0"/>
              <a:t>Empower </a:t>
            </a:r>
            <a:r>
              <a:rPr lang="en-US" i="1" dirty="0"/>
              <a:t>the biostatistics community and interdisciplinary safety management partnerships to better enable qualitative and quantitative safety evaluation throughout drug development life </a:t>
            </a:r>
            <a:r>
              <a:rPr lang="en-US" i="1" dirty="0" smtClean="0"/>
              <a:t>cycle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u="sng" kern="0" dirty="0"/>
              <a:t>Work Stream 1</a:t>
            </a:r>
            <a:r>
              <a:rPr lang="en-US" kern="0" dirty="0"/>
              <a:t>: Interdisciplinary Safety </a:t>
            </a:r>
            <a:r>
              <a:rPr lang="en-US" kern="0" dirty="0" smtClean="0"/>
              <a:t>Evaluation</a:t>
            </a:r>
          </a:p>
          <a:p>
            <a:pPr marL="0" indent="0">
              <a:buNone/>
            </a:pPr>
            <a:endParaRPr lang="en-US" kern="0" dirty="0"/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u="sng" kern="0" dirty="0" smtClean="0"/>
              <a:t>Work </a:t>
            </a:r>
            <a:r>
              <a:rPr lang="en-US" u="sng" kern="0" dirty="0"/>
              <a:t>Stream 2</a:t>
            </a:r>
            <a:r>
              <a:rPr lang="en-US" kern="0" dirty="0"/>
              <a:t>: Statistical Methodology for Safety </a:t>
            </a:r>
            <a:r>
              <a:rPr lang="en-US" kern="0" dirty="0" smtClean="0"/>
              <a:t>Monitoring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kern="0" dirty="0" smtClean="0"/>
              <a:t> </a:t>
            </a:r>
            <a:endParaRPr lang="en-US" kern="0" dirty="0"/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u="sng" kern="0" dirty="0"/>
              <a:t>Work Stream 3</a:t>
            </a:r>
            <a:r>
              <a:rPr lang="en-US" kern="0" dirty="0"/>
              <a:t>: Integration and Bridging Real World Evidence and Randomized Clinical Trials for Safety Decision Making</a:t>
            </a:r>
            <a:r>
              <a:rPr lang="en-CA" kern="0" dirty="0"/>
              <a:t> </a:t>
            </a:r>
          </a:p>
          <a:p>
            <a:endParaRPr lang="en-US" dirty="0"/>
          </a:p>
        </p:txBody>
      </p:sp>
      <p:sp>
        <p:nvSpPr>
          <p:cNvPr id="5" name="Left Arrow 4">
            <a:extLst>
              <a:ext uri="{FF2B5EF4-FFF2-40B4-BE49-F238E27FC236}">
                <a16:creationId xmlns:a16="http://schemas.microsoft.com/office/drawing/2014/main" id="{AB946ED1-D3CD-FA46-91F0-3A8733C71F47}"/>
              </a:ext>
            </a:extLst>
          </p:cNvPr>
          <p:cNvSpPr/>
          <p:nvPr/>
        </p:nvSpPr>
        <p:spPr>
          <a:xfrm>
            <a:off x="8718897" y="3315127"/>
            <a:ext cx="879090" cy="488164"/>
          </a:xfrm>
          <a:prstGeom prst="left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D4BB5C-680D-2844-A53F-27DA64879E01}"/>
              </a:ext>
            </a:extLst>
          </p:cNvPr>
          <p:cNvSpPr txBox="1"/>
          <p:nvPr/>
        </p:nvSpPr>
        <p:spPr>
          <a:xfrm>
            <a:off x="9597987" y="2895198"/>
            <a:ext cx="2457325" cy="1328023"/>
          </a:xfrm>
          <a:prstGeom prst="roundRect">
            <a:avLst/>
          </a:prstGeom>
          <a:noFill/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 anchorCtr="1">
            <a:spAutoFit/>
          </a:bodyPr>
          <a:lstStyle/>
          <a:p>
            <a:pPr algn="ctr"/>
            <a:r>
              <a:rPr lang="en-US" sz="2400" b="1" dirty="0"/>
              <a:t>Interactive Safety Graphics </a:t>
            </a:r>
          </a:p>
          <a:p>
            <a:pPr algn="ctr"/>
            <a:r>
              <a:rPr lang="en-US" sz="2400" b="1" dirty="0"/>
              <a:t>Taskforce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30B5EF-FBB1-F64A-8A10-4B941D61CBAA}"/>
              </a:ext>
            </a:extLst>
          </p:cNvPr>
          <p:cNvSpPr txBox="1"/>
          <p:nvPr/>
        </p:nvSpPr>
        <p:spPr>
          <a:xfrm>
            <a:off x="838200" y="879514"/>
            <a:ext cx="3312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Safety Working Group Homepage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1358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Interactive Safety Graphics Task Force (ISG):</a:t>
            </a:r>
            <a:br>
              <a:rPr lang="en-US" dirty="0" smtClean="0"/>
            </a:br>
            <a:r>
              <a:rPr lang="en-US" sz="4000" dirty="0" smtClean="0"/>
              <a:t>Guiding principles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51081"/>
            <a:ext cx="10515600" cy="4351338"/>
          </a:xfrm>
        </p:spPr>
        <p:txBody>
          <a:bodyPr>
            <a:noAutofit/>
          </a:bodyPr>
          <a:lstStyle/>
          <a:p>
            <a:r>
              <a:rPr lang="en-US" dirty="0" smtClean="0"/>
              <a:t>Highly </a:t>
            </a:r>
            <a:r>
              <a:rPr lang="en-US" dirty="0"/>
              <a:t>Collaborative </a:t>
            </a:r>
            <a:endParaRPr lang="en-US" dirty="0" smtClean="0"/>
          </a:p>
          <a:p>
            <a:r>
              <a:rPr lang="en-US" dirty="0" smtClean="0"/>
              <a:t>Open Source </a:t>
            </a:r>
          </a:p>
          <a:p>
            <a:r>
              <a:rPr lang="en-US" dirty="0" smtClean="0"/>
              <a:t>Interactive </a:t>
            </a:r>
          </a:p>
          <a:p>
            <a:r>
              <a:rPr lang="en-US" dirty="0" smtClean="0"/>
              <a:t>Rooted in medical practice</a:t>
            </a:r>
          </a:p>
          <a:p>
            <a:r>
              <a:rPr lang="en-US" dirty="0" smtClean="0"/>
              <a:t>Easy to </a:t>
            </a:r>
            <a:r>
              <a:rPr lang="en-US" dirty="0"/>
              <a:t>u</a:t>
            </a:r>
            <a:r>
              <a:rPr lang="en-US" dirty="0" smtClean="0"/>
              <a:t>se &amp; customize</a:t>
            </a:r>
          </a:p>
          <a:p>
            <a:r>
              <a:rPr lang="en-US" dirty="0" smtClean="0"/>
              <a:t>Compliant with Data Standards </a:t>
            </a:r>
          </a:p>
          <a:p>
            <a:r>
              <a:rPr lang="en-US" dirty="0" smtClean="0"/>
              <a:t>Agile &amp; Engaging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704433" y="6093796"/>
            <a:ext cx="3353967" cy="408623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hlinkClick r:id="rId3"/>
              </a:rPr>
              <a:t>https</a:t>
            </a:r>
            <a:r>
              <a:rPr lang="en-US" dirty="0">
                <a:hlinkClick r:id="rId3"/>
              </a:rPr>
              <a:t>://safetygraphics.github.io/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01A2986-F370-6543-A2A2-D7B3EC840C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9737" y="1772450"/>
            <a:ext cx="2947416" cy="195848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BBE7FD5-7AC2-42FA-8089-3E9545E2BE2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4275"/>
          <a:stretch/>
        </p:blipFill>
        <p:spPr>
          <a:xfrm>
            <a:off x="8233254" y="3267562"/>
            <a:ext cx="3120546" cy="216964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31594377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61060" y="1634031"/>
            <a:ext cx="10515600" cy="4351338"/>
          </a:xfrm>
        </p:spPr>
        <p:txBody>
          <a:bodyPr>
            <a:noAutofit/>
          </a:bodyPr>
          <a:lstStyle/>
          <a:p>
            <a:r>
              <a:rPr lang="en-US" dirty="0" smtClean="0"/>
              <a:t>Accuracy</a:t>
            </a:r>
            <a:endParaRPr lang="en-US" dirty="0"/>
          </a:p>
          <a:p>
            <a:pPr lvl="1"/>
            <a:r>
              <a:rPr lang="en-US" dirty="0"/>
              <a:t>Unit tests + CI</a:t>
            </a:r>
          </a:p>
          <a:p>
            <a:pPr lvl="1"/>
            <a:r>
              <a:rPr lang="en-US" dirty="0"/>
              <a:t>Peer code reviews and regression testing</a:t>
            </a:r>
          </a:p>
          <a:p>
            <a:pPr lvl="1"/>
            <a:r>
              <a:rPr lang="en-US" dirty="0"/>
              <a:t>Community pilot testing</a:t>
            </a:r>
          </a:p>
          <a:p>
            <a:pPr lvl="1"/>
            <a:r>
              <a:rPr lang="en-US" dirty="0"/>
              <a:t>Follow R validation hub effort</a:t>
            </a:r>
          </a:p>
          <a:p>
            <a:r>
              <a:rPr lang="en-US" dirty="0"/>
              <a:t>Reproducibility</a:t>
            </a:r>
          </a:p>
          <a:p>
            <a:pPr lvl="1"/>
            <a:r>
              <a:rPr lang="en-US" dirty="0"/>
              <a:t>Exported report contains code to recreate the chart in R</a:t>
            </a:r>
          </a:p>
          <a:p>
            <a:pPr lvl="1"/>
            <a:r>
              <a:rPr lang="en-US" dirty="0"/>
              <a:t>Full app pipeline can be recreated using the R functions if desired</a:t>
            </a:r>
          </a:p>
          <a:p>
            <a:r>
              <a:rPr lang="en-US" dirty="0" smtClean="0"/>
              <a:t>Extensibility</a:t>
            </a:r>
            <a:r>
              <a:rPr lang="en-US" dirty="0"/>
              <a:t>	</a:t>
            </a:r>
          </a:p>
          <a:p>
            <a:pPr lvl="1"/>
            <a:r>
              <a:rPr lang="en-US" dirty="0" smtClean="0"/>
              <a:t>Generalized platform vs. specialized app</a:t>
            </a:r>
            <a:endParaRPr lang="en-US" dirty="0"/>
          </a:p>
          <a:p>
            <a:pPr lvl="1"/>
            <a:r>
              <a:rPr lang="en-US" dirty="0"/>
              <a:t>Supporting different chart types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152233" y="6139516"/>
            <a:ext cx="3353967" cy="408623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hlinkClick r:id="rId3"/>
              </a:rPr>
              <a:t>https</a:t>
            </a:r>
            <a:r>
              <a:rPr lang="en-US" dirty="0">
                <a:hlinkClick r:id="rId3"/>
              </a:rPr>
              <a:t>://safetygraphics.github.io/</a:t>
            </a:r>
            <a:endParaRPr lang="en-US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990600" y="30846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Interactive Safety Graphics Task Force (ISG):</a:t>
            </a:r>
            <a:br>
              <a:rPr lang="en-US" dirty="0" smtClean="0"/>
            </a:br>
            <a:r>
              <a:rPr lang="en-US" sz="4000" dirty="0" smtClean="0"/>
              <a:t>Infrastructure for use in Pharma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933941690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9056" y="118237"/>
            <a:ext cx="10515600" cy="1325563"/>
          </a:xfrm>
        </p:spPr>
        <p:txBody>
          <a:bodyPr/>
          <a:lstStyle/>
          <a:p>
            <a:r>
              <a:rPr lang="en-US" dirty="0" err="1" smtClean="0"/>
              <a:t>safetyGraphics</a:t>
            </a:r>
            <a:r>
              <a:rPr lang="en-US" dirty="0" smtClean="0"/>
              <a:t>: Behind the scenes</a:t>
            </a:r>
            <a:endParaRPr lang="en-US" dirty="0"/>
          </a:p>
        </p:txBody>
      </p:sp>
      <p:sp>
        <p:nvSpPr>
          <p:cNvPr id="15" name="Rounded Rectangle 14"/>
          <p:cNvSpPr/>
          <p:nvPr/>
        </p:nvSpPr>
        <p:spPr>
          <a:xfrm>
            <a:off x="3297936" y="5850219"/>
            <a:ext cx="5353296" cy="618581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 w="762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Supporting helper functions</a:t>
            </a:r>
            <a:endParaRPr lang="en-US" sz="24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6" name="Right Arrow 15"/>
          <p:cNvSpPr/>
          <p:nvPr/>
        </p:nvSpPr>
        <p:spPr>
          <a:xfrm rot="16200000">
            <a:off x="6777591" y="5439139"/>
            <a:ext cx="475469" cy="267619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/>
          <p:cNvSpPr/>
          <p:nvPr/>
        </p:nvSpPr>
        <p:spPr>
          <a:xfrm rot="16200000">
            <a:off x="3794920" y="5463688"/>
            <a:ext cx="465550" cy="267619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9" name="Right Arrow 18"/>
          <p:cNvSpPr/>
          <p:nvPr/>
        </p:nvSpPr>
        <p:spPr>
          <a:xfrm rot="14519150">
            <a:off x="2947454" y="5534356"/>
            <a:ext cx="545042" cy="267619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20" name="Right Arrow 19"/>
          <p:cNvSpPr/>
          <p:nvPr/>
        </p:nvSpPr>
        <p:spPr>
          <a:xfrm rot="16200000">
            <a:off x="4763408" y="5454795"/>
            <a:ext cx="447761" cy="267619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21" name="Right Arrow 20"/>
          <p:cNvSpPr/>
          <p:nvPr/>
        </p:nvSpPr>
        <p:spPr>
          <a:xfrm rot="16200000">
            <a:off x="5838216" y="5439140"/>
            <a:ext cx="475467" cy="267619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29" name="Right Arrow 28"/>
          <p:cNvSpPr/>
          <p:nvPr/>
        </p:nvSpPr>
        <p:spPr>
          <a:xfrm rot="16200000">
            <a:off x="7720840" y="5464778"/>
            <a:ext cx="467724" cy="267619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30" name="Right Arrow 29"/>
          <p:cNvSpPr/>
          <p:nvPr/>
        </p:nvSpPr>
        <p:spPr>
          <a:xfrm rot="17806855">
            <a:off x="8472339" y="5504989"/>
            <a:ext cx="545042" cy="267619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graphicFrame>
        <p:nvGraphicFramePr>
          <p:cNvPr id="31" name="Table 30">
            <a:extLst>
              <a:ext uri="{FF2B5EF4-FFF2-40B4-BE49-F238E27FC236}">
                <a16:creationId xmlns:a16="http://schemas.microsoft.com/office/drawing/2014/main" id="{22700BDC-CB01-7643-AA15-7C221F41DB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0897813"/>
              </p:ext>
            </p:extLst>
          </p:nvPr>
        </p:nvGraphicFramePr>
        <p:xfrm>
          <a:off x="6860094" y="1617825"/>
          <a:ext cx="1759090" cy="7565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1818">
                  <a:extLst>
                    <a:ext uri="{9D8B030D-6E8A-4147-A177-3AD203B41FA5}">
                      <a16:colId xmlns:a16="http://schemas.microsoft.com/office/drawing/2014/main" val="230517723"/>
                    </a:ext>
                  </a:extLst>
                </a:gridCol>
                <a:gridCol w="351818">
                  <a:extLst>
                    <a:ext uri="{9D8B030D-6E8A-4147-A177-3AD203B41FA5}">
                      <a16:colId xmlns:a16="http://schemas.microsoft.com/office/drawing/2014/main" val="144013183"/>
                    </a:ext>
                  </a:extLst>
                </a:gridCol>
                <a:gridCol w="351818">
                  <a:extLst>
                    <a:ext uri="{9D8B030D-6E8A-4147-A177-3AD203B41FA5}">
                      <a16:colId xmlns:a16="http://schemas.microsoft.com/office/drawing/2014/main" val="539465948"/>
                    </a:ext>
                  </a:extLst>
                </a:gridCol>
                <a:gridCol w="351818">
                  <a:extLst>
                    <a:ext uri="{9D8B030D-6E8A-4147-A177-3AD203B41FA5}">
                      <a16:colId xmlns:a16="http://schemas.microsoft.com/office/drawing/2014/main" val="2980176367"/>
                    </a:ext>
                  </a:extLst>
                </a:gridCol>
                <a:gridCol w="351818">
                  <a:extLst>
                    <a:ext uri="{9D8B030D-6E8A-4147-A177-3AD203B41FA5}">
                      <a16:colId xmlns:a16="http://schemas.microsoft.com/office/drawing/2014/main" val="670810308"/>
                    </a:ext>
                  </a:extLst>
                </a:gridCol>
              </a:tblGrid>
              <a:tr h="189149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5758986"/>
                  </a:ext>
                </a:extLst>
              </a:tr>
              <a:tr h="189149"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2362829"/>
                  </a:ext>
                </a:extLst>
              </a:tr>
              <a:tr h="189149"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07173192"/>
                  </a:ext>
                </a:extLst>
              </a:tr>
              <a:tr h="189149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36853893"/>
                  </a:ext>
                </a:extLst>
              </a:tr>
            </a:tbl>
          </a:graphicData>
        </a:graphic>
      </p:graphicFrame>
      <p:graphicFrame>
        <p:nvGraphicFramePr>
          <p:cNvPr id="32" name="Table 31">
            <a:extLst>
              <a:ext uri="{FF2B5EF4-FFF2-40B4-BE49-F238E27FC236}">
                <a16:creationId xmlns:a16="http://schemas.microsoft.com/office/drawing/2014/main" id="{AF9CE47F-233D-934D-B843-6A895A578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2688693"/>
              </p:ext>
            </p:extLst>
          </p:nvPr>
        </p:nvGraphicFramePr>
        <p:xfrm>
          <a:off x="5193625" y="1283851"/>
          <a:ext cx="1497027" cy="10473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7879">
                  <a:extLst>
                    <a:ext uri="{9D8B030D-6E8A-4147-A177-3AD203B41FA5}">
                      <a16:colId xmlns:a16="http://schemas.microsoft.com/office/drawing/2014/main" val="230517723"/>
                    </a:ext>
                  </a:extLst>
                </a:gridCol>
                <a:gridCol w="612178">
                  <a:extLst>
                    <a:ext uri="{9D8B030D-6E8A-4147-A177-3AD203B41FA5}">
                      <a16:colId xmlns:a16="http://schemas.microsoft.com/office/drawing/2014/main" val="144013183"/>
                    </a:ext>
                  </a:extLst>
                </a:gridCol>
                <a:gridCol w="466970">
                  <a:extLst>
                    <a:ext uri="{9D8B030D-6E8A-4147-A177-3AD203B41FA5}">
                      <a16:colId xmlns:a16="http://schemas.microsoft.com/office/drawing/2014/main" val="539465948"/>
                    </a:ext>
                  </a:extLst>
                </a:gridCol>
              </a:tblGrid>
              <a:tr h="289227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5758986"/>
                  </a:ext>
                </a:extLst>
              </a:tr>
              <a:tr h="262654"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2362829"/>
                  </a:ext>
                </a:extLst>
              </a:tr>
              <a:tr h="262654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07173192"/>
                  </a:ext>
                </a:extLst>
              </a:tr>
              <a:tr h="232786"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36853893"/>
                  </a:ext>
                </a:extLst>
              </a:tr>
            </a:tbl>
          </a:graphicData>
        </a:graphic>
      </p:graphicFrame>
      <p:grpSp>
        <p:nvGrpSpPr>
          <p:cNvPr id="4" name="Group 3"/>
          <p:cNvGrpSpPr/>
          <p:nvPr/>
        </p:nvGrpSpPr>
        <p:grpSpPr>
          <a:xfrm>
            <a:off x="1591056" y="3191255"/>
            <a:ext cx="8517712" cy="1790225"/>
            <a:chOff x="368655" y="2135122"/>
            <a:chExt cx="11623582" cy="2558756"/>
          </a:xfrm>
        </p:grpSpPr>
        <p:grpSp>
          <p:nvGrpSpPr>
            <p:cNvPr id="3" name="Group 2"/>
            <p:cNvGrpSpPr/>
            <p:nvPr/>
          </p:nvGrpSpPr>
          <p:grpSpPr>
            <a:xfrm>
              <a:off x="368655" y="2135122"/>
              <a:ext cx="11601849" cy="2558756"/>
              <a:chOff x="368655" y="2135122"/>
              <a:chExt cx="11601849" cy="2558756"/>
            </a:xfrm>
          </p:grpSpPr>
          <p:sp>
            <p:nvSpPr>
              <p:cNvPr id="6" name="Right Arrow 5"/>
              <p:cNvSpPr/>
              <p:nvPr/>
            </p:nvSpPr>
            <p:spPr>
              <a:xfrm>
                <a:off x="2607188" y="3090928"/>
                <a:ext cx="934501" cy="540914"/>
              </a:xfrm>
              <a:prstGeom prst="rightArrow">
                <a:avLst/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/>
              <p:cNvSpPr/>
              <p:nvPr/>
            </p:nvSpPr>
            <p:spPr>
              <a:xfrm>
                <a:off x="368655" y="2389946"/>
                <a:ext cx="2155603" cy="2027507"/>
              </a:xfrm>
              <a:prstGeom prst="ellipse">
                <a:avLst/>
              </a:prstGeom>
              <a:noFill/>
              <a:ln w="762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723899" y="2923504"/>
                <a:ext cx="1455311" cy="11877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 smtClean="0"/>
                  <a:t>Load Data</a:t>
                </a:r>
                <a:endParaRPr lang="en-US" sz="2400" dirty="0"/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3699728" y="2923504"/>
                <a:ext cx="2099256" cy="10117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 smtClean="0"/>
                  <a:t>Configure Settings</a:t>
                </a:r>
                <a:endParaRPr lang="en-US" sz="2000" dirty="0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6635626" y="2923504"/>
                <a:ext cx="2099256" cy="118773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 smtClean="0"/>
                  <a:t>Explore Charts</a:t>
                </a:r>
                <a:endParaRPr lang="en-US" sz="2400" dirty="0"/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9871248" y="2897746"/>
                <a:ext cx="2099256" cy="118773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 smtClean="0"/>
                  <a:t>Export Report</a:t>
                </a:r>
                <a:endParaRPr lang="en-US" sz="2400" dirty="0"/>
              </a:p>
            </p:txBody>
          </p:sp>
          <p:sp>
            <p:nvSpPr>
              <p:cNvPr id="23" name="Oval 22"/>
              <p:cNvSpPr/>
              <p:nvPr/>
            </p:nvSpPr>
            <p:spPr>
              <a:xfrm>
                <a:off x="3649138" y="2389946"/>
                <a:ext cx="2127429" cy="2027507"/>
              </a:xfrm>
              <a:prstGeom prst="ellipse">
                <a:avLst/>
              </a:prstGeom>
              <a:noFill/>
              <a:ln w="762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 dirty="0"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4" name="Oval 23"/>
              <p:cNvSpPr/>
              <p:nvPr/>
            </p:nvSpPr>
            <p:spPr>
              <a:xfrm>
                <a:off x="6631808" y="2424904"/>
                <a:ext cx="2127429" cy="2027507"/>
              </a:xfrm>
              <a:prstGeom prst="ellipse">
                <a:avLst/>
              </a:prstGeom>
              <a:noFill/>
              <a:ln w="762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 dirty="0"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6" name="Right Arrow 25"/>
              <p:cNvSpPr/>
              <p:nvPr/>
            </p:nvSpPr>
            <p:spPr>
              <a:xfrm>
                <a:off x="8863640" y="3103806"/>
                <a:ext cx="934501" cy="540914"/>
              </a:xfrm>
              <a:prstGeom prst="rightArrow">
                <a:avLst/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ight Arrow 26"/>
              <p:cNvSpPr/>
              <p:nvPr/>
            </p:nvSpPr>
            <p:spPr>
              <a:xfrm>
                <a:off x="5608223" y="2135122"/>
                <a:ext cx="1203071" cy="562995"/>
              </a:xfrm>
              <a:prstGeom prst="rightArrow">
                <a:avLst/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ight Arrow 27"/>
              <p:cNvSpPr/>
              <p:nvPr/>
            </p:nvSpPr>
            <p:spPr>
              <a:xfrm rot="10800000">
                <a:off x="5551994" y="4130883"/>
                <a:ext cx="1212205" cy="562995"/>
              </a:xfrm>
              <a:prstGeom prst="rightArrow">
                <a:avLst/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5" name="Oval 24"/>
            <p:cNvSpPr/>
            <p:nvPr/>
          </p:nvSpPr>
          <p:spPr>
            <a:xfrm>
              <a:off x="9864808" y="2412026"/>
              <a:ext cx="2127429" cy="2027507"/>
            </a:xfrm>
            <a:prstGeom prst="ellipse">
              <a:avLst/>
            </a:prstGeom>
            <a:noFill/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aphicFrame>
        <p:nvGraphicFramePr>
          <p:cNvPr id="33" name="Table 32">
            <a:extLst>
              <a:ext uri="{FF2B5EF4-FFF2-40B4-BE49-F238E27FC236}">
                <a16:creationId xmlns:a16="http://schemas.microsoft.com/office/drawing/2014/main" id="{22700BDC-CB01-7643-AA15-7C221F41DB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3488921"/>
              </p:ext>
            </p:extLst>
          </p:nvPr>
        </p:nvGraphicFramePr>
        <p:xfrm>
          <a:off x="3170673" y="1490677"/>
          <a:ext cx="1759090" cy="7565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1818">
                  <a:extLst>
                    <a:ext uri="{9D8B030D-6E8A-4147-A177-3AD203B41FA5}">
                      <a16:colId xmlns:a16="http://schemas.microsoft.com/office/drawing/2014/main" val="230517723"/>
                    </a:ext>
                  </a:extLst>
                </a:gridCol>
                <a:gridCol w="351818">
                  <a:extLst>
                    <a:ext uri="{9D8B030D-6E8A-4147-A177-3AD203B41FA5}">
                      <a16:colId xmlns:a16="http://schemas.microsoft.com/office/drawing/2014/main" val="144013183"/>
                    </a:ext>
                  </a:extLst>
                </a:gridCol>
                <a:gridCol w="351818">
                  <a:extLst>
                    <a:ext uri="{9D8B030D-6E8A-4147-A177-3AD203B41FA5}">
                      <a16:colId xmlns:a16="http://schemas.microsoft.com/office/drawing/2014/main" val="539465948"/>
                    </a:ext>
                  </a:extLst>
                </a:gridCol>
                <a:gridCol w="351818">
                  <a:extLst>
                    <a:ext uri="{9D8B030D-6E8A-4147-A177-3AD203B41FA5}">
                      <a16:colId xmlns:a16="http://schemas.microsoft.com/office/drawing/2014/main" val="2980176367"/>
                    </a:ext>
                  </a:extLst>
                </a:gridCol>
                <a:gridCol w="351818">
                  <a:extLst>
                    <a:ext uri="{9D8B030D-6E8A-4147-A177-3AD203B41FA5}">
                      <a16:colId xmlns:a16="http://schemas.microsoft.com/office/drawing/2014/main" val="670810308"/>
                    </a:ext>
                  </a:extLst>
                </a:gridCol>
              </a:tblGrid>
              <a:tr h="189149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5758986"/>
                  </a:ext>
                </a:extLst>
              </a:tr>
              <a:tr h="189149"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2362829"/>
                  </a:ext>
                </a:extLst>
              </a:tr>
              <a:tr h="189149"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07173192"/>
                  </a:ext>
                </a:extLst>
              </a:tr>
              <a:tr h="189149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36853893"/>
                  </a:ext>
                </a:extLst>
              </a:tr>
            </a:tbl>
          </a:graphicData>
        </a:graphic>
      </p:graphicFrame>
      <p:sp>
        <p:nvSpPr>
          <p:cNvPr id="34" name="Right Arrow 33"/>
          <p:cNvSpPr/>
          <p:nvPr/>
        </p:nvSpPr>
        <p:spPr>
          <a:xfrm rot="4303520">
            <a:off x="3896015" y="2539865"/>
            <a:ext cx="465550" cy="267619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35" name="Right Arrow 34"/>
          <p:cNvSpPr/>
          <p:nvPr/>
        </p:nvSpPr>
        <p:spPr>
          <a:xfrm rot="5400000">
            <a:off x="5704404" y="2491042"/>
            <a:ext cx="475467" cy="267619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36" name="Right Arrow 35"/>
          <p:cNvSpPr/>
          <p:nvPr/>
        </p:nvSpPr>
        <p:spPr>
          <a:xfrm rot="6681178">
            <a:off x="7367226" y="2566819"/>
            <a:ext cx="475467" cy="267619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37" name="Rounded Rectangle 36"/>
          <p:cNvSpPr/>
          <p:nvPr/>
        </p:nvSpPr>
        <p:spPr>
          <a:xfrm>
            <a:off x="6196371" y="1417466"/>
            <a:ext cx="3381695" cy="485237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 w="762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Metadata files</a:t>
            </a:r>
            <a:endParaRPr lang="en-US" sz="24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8" name="Rounded Rectangle 37"/>
          <p:cNvSpPr/>
          <p:nvPr/>
        </p:nvSpPr>
        <p:spPr>
          <a:xfrm>
            <a:off x="355169" y="3008507"/>
            <a:ext cx="1693088" cy="851474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 w="762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Shiny App</a:t>
            </a:r>
            <a:endParaRPr lang="en-US" sz="24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881927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09093"/>
            <a:ext cx="10515600" cy="1325563"/>
          </a:xfrm>
        </p:spPr>
        <p:txBody>
          <a:bodyPr/>
          <a:lstStyle/>
          <a:p>
            <a:r>
              <a:rPr lang="en-US" dirty="0" err="1" smtClean="0"/>
              <a:t>safetyGraphics</a:t>
            </a:r>
            <a:r>
              <a:rPr lang="en-US" dirty="0" smtClean="0"/>
              <a:t>: Expanding the platform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23EE9FB-6641-264D-8FB1-58947B05B8E5}"/>
              </a:ext>
            </a:extLst>
          </p:cNvPr>
          <p:cNvSpPr/>
          <p:nvPr/>
        </p:nvSpPr>
        <p:spPr>
          <a:xfrm>
            <a:off x="316478" y="1795951"/>
            <a:ext cx="3862330" cy="2437915"/>
          </a:xfrm>
          <a:prstGeom prst="rect">
            <a:avLst/>
          </a:prstGeom>
          <a:noFill/>
          <a:ln>
            <a:noFill/>
            <a:prstDash val="sys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101A2986-F370-6543-A2A2-D7B3EC840C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660" y="1826278"/>
            <a:ext cx="2329104" cy="154762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30" name="Picture 2" descr="https://raw.githubusercontent.com/RhoInc/viz-library/master/img/safety-histogram-0.jpg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136" r="9849" b="19488"/>
          <a:stretch/>
        </p:blipFill>
        <p:spPr bwMode="auto">
          <a:xfrm>
            <a:off x="316478" y="3313885"/>
            <a:ext cx="3228892" cy="1196249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5"/>
          <a:srcRect t="9892" r="36399" b="17318"/>
          <a:stretch/>
        </p:blipFill>
        <p:spPr>
          <a:xfrm>
            <a:off x="1384678" y="3992210"/>
            <a:ext cx="2360834" cy="1519824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32" name="Rounded Rectangle 31"/>
          <p:cNvSpPr/>
          <p:nvPr/>
        </p:nvSpPr>
        <p:spPr>
          <a:xfrm>
            <a:off x="445944" y="1396170"/>
            <a:ext cx="1294147" cy="409664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Charts</a:t>
            </a:r>
            <a:endParaRPr lang="en-US" sz="20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1629852" y="1726695"/>
            <a:ext cx="1799823" cy="409664"/>
          </a:xfrm>
          <a:prstGeom prst="roundRect">
            <a:avLst/>
          </a:prstGeom>
          <a:solidFill>
            <a:srgbClr val="00B05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Workflows</a:t>
            </a:r>
            <a:endParaRPr lang="en-US" sz="20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8BBE7FD5-7AC2-42FA-8089-3E9545E2BE2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44275"/>
          <a:stretch/>
        </p:blipFill>
        <p:spPr>
          <a:xfrm>
            <a:off x="1740091" y="2186757"/>
            <a:ext cx="1933107" cy="1187149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68983" y="2127690"/>
            <a:ext cx="6917553" cy="3729041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6" name="Right Arrow 15"/>
          <p:cNvSpPr/>
          <p:nvPr/>
        </p:nvSpPr>
        <p:spPr>
          <a:xfrm>
            <a:off x="3890392" y="2557798"/>
            <a:ext cx="911331" cy="545671"/>
          </a:xfrm>
          <a:prstGeom prst="rightArrow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9849" y="1929543"/>
            <a:ext cx="1049485" cy="1215621"/>
          </a:xfrm>
          <a:prstGeom prst="rect">
            <a:avLst/>
          </a:prstGeom>
        </p:spPr>
      </p:pic>
      <p:sp>
        <p:nvSpPr>
          <p:cNvPr id="13" name="Rounded Rectangle 12"/>
          <p:cNvSpPr/>
          <p:nvPr/>
        </p:nvSpPr>
        <p:spPr>
          <a:xfrm>
            <a:off x="275639" y="4852170"/>
            <a:ext cx="2179146" cy="409664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err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htmlwidgets</a:t>
            </a:r>
            <a:endParaRPr lang="en-US" sz="20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701917" y="5302466"/>
            <a:ext cx="1482725" cy="409664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ggplot2</a:t>
            </a:r>
            <a:endParaRPr lang="en-US" sz="20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275639" y="5752762"/>
            <a:ext cx="2335282" cy="409664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Shiny modules</a:t>
            </a:r>
            <a:endParaRPr lang="en-US" sz="20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881998" y="6225293"/>
            <a:ext cx="1683097" cy="409664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err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plotly</a:t>
            </a:r>
            <a:endParaRPr lang="en-US" sz="20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2861812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E046AA-4CCC-2E45-B11C-F745E30524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322" y="114584"/>
            <a:ext cx="11355635" cy="1325563"/>
          </a:xfrm>
        </p:spPr>
        <p:txBody>
          <a:bodyPr>
            <a:normAutofit/>
          </a:bodyPr>
          <a:lstStyle/>
          <a:p>
            <a:r>
              <a:rPr lang="en-US" dirty="0" err="1" smtClean="0"/>
              <a:t>safetyGraphics</a:t>
            </a:r>
            <a:r>
              <a:rPr lang="en-US" dirty="0" smtClean="0"/>
              <a:t> in Pharma: Case Study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E8745FA-2D3D-4FF8-9F2E-FF85E1A33E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2386" y="1152129"/>
            <a:ext cx="9523944" cy="5324021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F015FBAB-C2EC-419C-A7F3-F3C59E3591C0}"/>
              </a:ext>
            </a:extLst>
          </p:cNvPr>
          <p:cNvSpPr/>
          <p:nvPr/>
        </p:nvSpPr>
        <p:spPr>
          <a:xfrm>
            <a:off x="5531254" y="1376909"/>
            <a:ext cx="778476" cy="407771"/>
          </a:xfrm>
          <a:prstGeom prst="ellipse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A7C5AB-E989-4EAC-B45C-14D98EC79206}"/>
              </a:ext>
            </a:extLst>
          </p:cNvPr>
          <p:cNvSpPr txBox="1"/>
          <p:nvPr/>
        </p:nvSpPr>
        <p:spPr>
          <a:xfrm>
            <a:off x="9292959" y="6526911"/>
            <a:ext cx="2846741" cy="338554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1600" i="1" dirty="0">
                <a:solidFill>
                  <a:srgbClr val="002060"/>
                </a:solidFill>
              </a:rPr>
              <a:t>With thanks to Xiao Ni, Novartis</a:t>
            </a:r>
          </a:p>
        </p:txBody>
      </p:sp>
    </p:spTree>
    <p:extLst>
      <p:ext uri="{BB962C8B-B14F-4D97-AF65-F5344CB8AC3E}">
        <p14:creationId xmlns:p14="http://schemas.microsoft.com/office/powerpoint/2010/main" val="721086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E046AA-4CCC-2E45-B11C-F745E30524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73666"/>
            <a:ext cx="11711189" cy="1325563"/>
          </a:xfrm>
        </p:spPr>
        <p:txBody>
          <a:bodyPr>
            <a:normAutofit/>
          </a:bodyPr>
          <a:lstStyle/>
          <a:p>
            <a:r>
              <a:rPr lang="en-US" dirty="0" err="1"/>
              <a:t>safetyGraphics</a:t>
            </a:r>
            <a:r>
              <a:rPr lang="en-US" dirty="0"/>
              <a:t> in Pharma: Case Study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9F4F49-6A00-4354-9A0C-C367675AF7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6162" y="1161410"/>
            <a:ext cx="9470147" cy="5277516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838D3AC1-0D6A-4ECD-B9BB-0DF61BF6B47E}"/>
              </a:ext>
            </a:extLst>
          </p:cNvPr>
          <p:cNvSpPr/>
          <p:nvPr/>
        </p:nvSpPr>
        <p:spPr>
          <a:xfrm>
            <a:off x="1316162" y="1873116"/>
            <a:ext cx="939105" cy="458369"/>
          </a:xfrm>
          <a:prstGeom prst="ellipse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186744D-D075-4299-ACA7-91056B9F06F3}"/>
              </a:ext>
            </a:extLst>
          </p:cNvPr>
          <p:cNvSpPr/>
          <p:nvPr/>
        </p:nvSpPr>
        <p:spPr>
          <a:xfrm>
            <a:off x="3686863" y="1292231"/>
            <a:ext cx="778476" cy="321426"/>
          </a:xfrm>
          <a:prstGeom prst="ellipse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3">
            <a:extLst>
              <a:ext uri="{FF2B5EF4-FFF2-40B4-BE49-F238E27FC236}">
                <a16:creationId xmlns:a16="http://schemas.microsoft.com/office/drawing/2014/main" id="{457CA593-9C24-40EA-B9BD-85631E46B72C}"/>
              </a:ext>
            </a:extLst>
          </p:cNvPr>
          <p:cNvSpPr/>
          <p:nvPr/>
        </p:nvSpPr>
        <p:spPr>
          <a:xfrm>
            <a:off x="9055465" y="2478276"/>
            <a:ext cx="1482811" cy="5189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Disposition</a:t>
            </a:r>
          </a:p>
        </p:txBody>
      </p:sp>
      <p:sp>
        <p:nvSpPr>
          <p:cNvPr id="10" name="Rounded Rectangle 4">
            <a:extLst>
              <a:ext uri="{FF2B5EF4-FFF2-40B4-BE49-F238E27FC236}">
                <a16:creationId xmlns:a16="http://schemas.microsoft.com/office/drawing/2014/main" id="{1B7B44D4-D6AE-41A6-86AC-22D172BB949A}"/>
              </a:ext>
            </a:extLst>
          </p:cNvPr>
          <p:cNvSpPr/>
          <p:nvPr/>
        </p:nvSpPr>
        <p:spPr>
          <a:xfrm>
            <a:off x="9055465" y="3297713"/>
            <a:ext cx="1482811" cy="5189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Treatment Exposure</a:t>
            </a:r>
          </a:p>
        </p:txBody>
      </p:sp>
      <p:sp>
        <p:nvSpPr>
          <p:cNvPr id="11" name="Rounded Rectangle 5">
            <a:extLst>
              <a:ext uri="{FF2B5EF4-FFF2-40B4-BE49-F238E27FC236}">
                <a16:creationId xmlns:a16="http://schemas.microsoft.com/office/drawing/2014/main" id="{7E7AC491-D442-478D-A9A3-1E626C4953E4}"/>
              </a:ext>
            </a:extLst>
          </p:cNvPr>
          <p:cNvSpPr/>
          <p:nvPr/>
        </p:nvSpPr>
        <p:spPr>
          <a:xfrm>
            <a:off x="9055465" y="4078188"/>
            <a:ext cx="1482811" cy="5189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AE</a:t>
            </a:r>
          </a:p>
        </p:txBody>
      </p:sp>
      <p:sp>
        <p:nvSpPr>
          <p:cNvPr id="12" name="Rounded Rectangle 6">
            <a:extLst>
              <a:ext uri="{FF2B5EF4-FFF2-40B4-BE49-F238E27FC236}">
                <a16:creationId xmlns:a16="http://schemas.microsoft.com/office/drawing/2014/main" id="{A5B456A2-ED34-47EF-B703-1386E0A62422}"/>
              </a:ext>
            </a:extLst>
          </p:cNvPr>
          <p:cNvSpPr/>
          <p:nvPr/>
        </p:nvSpPr>
        <p:spPr>
          <a:xfrm>
            <a:off x="9055465" y="4987409"/>
            <a:ext cx="1482811" cy="5189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Concomitant medications</a:t>
            </a:r>
          </a:p>
        </p:txBody>
      </p:sp>
      <p:sp>
        <p:nvSpPr>
          <p:cNvPr id="13" name="Rounded Rectangle 7">
            <a:extLst>
              <a:ext uri="{FF2B5EF4-FFF2-40B4-BE49-F238E27FC236}">
                <a16:creationId xmlns:a16="http://schemas.microsoft.com/office/drawing/2014/main" id="{E216F5F5-85D8-4F2D-A8B6-D5FDF6DB2725}"/>
              </a:ext>
            </a:extLst>
          </p:cNvPr>
          <p:cNvSpPr/>
          <p:nvPr/>
        </p:nvSpPr>
        <p:spPr>
          <a:xfrm>
            <a:off x="9055465" y="5746447"/>
            <a:ext cx="1482811" cy="5189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Liver function labs</a:t>
            </a:r>
          </a:p>
        </p:txBody>
      </p:sp>
      <p:sp>
        <p:nvSpPr>
          <p:cNvPr id="14" name="Rounded Rectangle 21">
            <a:extLst>
              <a:ext uri="{FF2B5EF4-FFF2-40B4-BE49-F238E27FC236}">
                <a16:creationId xmlns:a16="http://schemas.microsoft.com/office/drawing/2014/main" id="{26DD259F-E8DF-4C5A-9FC6-E6E00644C99A}"/>
              </a:ext>
            </a:extLst>
          </p:cNvPr>
          <p:cNvSpPr/>
          <p:nvPr/>
        </p:nvSpPr>
        <p:spPr>
          <a:xfrm>
            <a:off x="5952726" y="1662492"/>
            <a:ext cx="2264730" cy="5189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Patient dropdown selector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E4885E5-916E-410C-872F-F07C5335AE0B}"/>
              </a:ext>
            </a:extLst>
          </p:cNvPr>
          <p:cNvCxnSpPr>
            <a:stCxn id="14" idx="1"/>
          </p:cNvCxnSpPr>
          <p:nvPr/>
        </p:nvCxnSpPr>
        <p:spPr>
          <a:xfrm flipH="1" flipV="1">
            <a:off x="3694883" y="1872813"/>
            <a:ext cx="2257843" cy="4917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FAA7C5AB-E989-4EAC-B45C-14D98EC79206}"/>
              </a:ext>
            </a:extLst>
          </p:cNvPr>
          <p:cNvSpPr txBox="1"/>
          <p:nvPr/>
        </p:nvSpPr>
        <p:spPr>
          <a:xfrm>
            <a:off x="9292959" y="6526911"/>
            <a:ext cx="2846741" cy="338554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1600" i="1" dirty="0">
                <a:solidFill>
                  <a:srgbClr val="002060"/>
                </a:solidFill>
              </a:rPr>
              <a:t>With thanks to Xiao Ni, Novartis</a:t>
            </a:r>
          </a:p>
        </p:txBody>
      </p:sp>
    </p:spTree>
    <p:extLst>
      <p:ext uri="{BB962C8B-B14F-4D97-AF65-F5344CB8AC3E}">
        <p14:creationId xmlns:p14="http://schemas.microsoft.com/office/powerpoint/2010/main" val="2077833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E046AA-4CCC-2E45-B11C-F745E30524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773" y="93964"/>
            <a:ext cx="11772731" cy="1325563"/>
          </a:xfrm>
        </p:spPr>
        <p:txBody>
          <a:bodyPr>
            <a:normAutofit/>
          </a:bodyPr>
          <a:lstStyle/>
          <a:p>
            <a:r>
              <a:rPr lang="en-US" dirty="0" err="1"/>
              <a:t>safetyGraphics</a:t>
            </a:r>
            <a:r>
              <a:rPr lang="en-US" dirty="0"/>
              <a:t> in Pharma: Case Study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96A827-7BCB-4B44-B4C5-DB729053AA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6775" y="1178931"/>
            <a:ext cx="9458826" cy="527120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Rounded Rectangle 4">
            <a:extLst>
              <a:ext uri="{FF2B5EF4-FFF2-40B4-BE49-F238E27FC236}">
                <a16:creationId xmlns:a16="http://schemas.microsoft.com/office/drawing/2014/main" id="{0BBA0615-8C66-47F7-A6D3-4662BF86731D}"/>
              </a:ext>
            </a:extLst>
          </p:cNvPr>
          <p:cNvSpPr/>
          <p:nvPr/>
        </p:nvSpPr>
        <p:spPr>
          <a:xfrm>
            <a:off x="1056775" y="1688929"/>
            <a:ext cx="2119587" cy="303829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12">
            <a:extLst>
              <a:ext uri="{FF2B5EF4-FFF2-40B4-BE49-F238E27FC236}">
                <a16:creationId xmlns:a16="http://schemas.microsoft.com/office/drawing/2014/main" id="{6705CE26-FE32-4A9C-BB39-E1FF6F7BAA44}"/>
              </a:ext>
            </a:extLst>
          </p:cNvPr>
          <p:cNvSpPr/>
          <p:nvPr/>
        </p:nvSpPr>
        <p:spPr>
          <a:xfrm>
            <a:off x="317109" y="2351950"/>
            <a:ext cx="1532825" cy="5656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Disposition</a:t>
            </a:r>
          </a:p>
        </p:txBody>
      </p:sp>
      <p:sp>
        <p:nvSpPr>
          <p:cNvPr id="8" name="Rounded Rectangle 13">
            <a:extLst>
              <a:ext uri="{FF2B5EF4-FFF2-40B4-BE49-F238E27FC236}">
                <a16:creationId xmlns:a16="http://schemas.microsoft.com/office/drawing/2014/main" id="{DF64A57B-3CA0-471D-8339-6EA4272912D6}"/>
              </a:ext>
            </a:extLst>
          </p:cNvPr>
          <p:cNvSpPr/>
          <p:nvPr/>
        </p:nvSpPr>
        <p:spPr>
          <a:xfrm>
            <a:off x="294773" y="3195634"/>
            <a:ext cx="1555161" cy="5656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Treatment Exposure</a:t>
            </a:r>
          </a:p>
        </p:txBody>
      </p:sp>
      <p:sp>
        <p:nvSpPr>
          <p:cNvPr id="9" name="Rounded Rectangle 14">
            <a:extLst>
              <a:ext uri="{FF2B5EF4-FFF2-40B4-BE49-F238E27FC236}">
                <a16:creationId xmlns:a16="http://schemas.microsoft.com/office/drawing/2014/main" id="{FA0C1903-EB2D-41AF-ADCD-58F6789470B7}"/>
              </a:ext>
            </a:extLst>
          </p:cNvPr>
          <p:cNvSpPr/>
          <p:nvPr/>
        </p:nvSpPr>
        <p:spPr>
          <a:xfrm>
            <a:off x="294773" y="4039318"/>
            <a:ext cx="1555161" cy="5656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BFDFF95-736E-42F2-82FB-C08FEA8DA4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6277" y="1790671"/>
            <a:ext cx="5480651" cy="3063762"/>
          </a:xfrm>
          <a:prstGeom prst="rect">
            <a:avLst/>
          </a:prstGeom>
          <a:ln w="12700">
            <a:solidFill>
              <a:schemeClr val="accent1"/>
            </a:solidFill>
          </a:ln>
          <a:effectLst>
            <a:outerShdw blurRad="50800" dist="114300" dir="18960000" algn="bl" rotWithShape="0">
              <a:prstClr val="black">
                <a:alpha val="40000"/>
              </a:prstClr>
            </a:outerShdw>
          </a:effectLst>
        </p:spPr>
      </p:pic>
      <p:sp>
        <p:nvSpPr>
          <p:cNvPr id="11" name="Rounded Rectangle 15">
            <a:extLst>
              <a:ext uri="{FF2B5EF4-FFF2-40B4-BE49-F238E27FC236}">
                <a16:creationId xmlns:a16="http://schemas.microsoft.com/office/drawing/2014/main" id="{68F6B9C8-43F0-49CB-8676-4CF07A3BA4BB}"/>
              </a:ext>
            </a:extLst>
          </p:cNvPr>
          <p:cNvSpPr/>
          <p:nvPr/>
        </p:nvSpPr>
        <p:spPr>
          <a:xfrm>
            <a:off x="294774" y="4852467"/>
            <a:ext cx="1555161" cy="5656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Concomitant medications</a:t>
            </a:r>
          </a:p>
        </p:txBody>
      </p:sp>
      <p:sp>
        <p:nvSpPr>
          <p:cNvPr id="12" name="Rounded Rectangle 16">
            <a:extLst>
              <a:ext uri="{FF2B5EF4-FFF2-40B4-BE49-F238E27FC236}">
                <a16:creationId xmlns:a16="http://schemas.microsoft.com/office/drawing/2014/main" id="{BD952322-E2BA-47F7-81B3-34DB687B1C0C}"/>
              </a:ext>
            </a:extLst>
          </p:cNvPr>
          <p:cNvSpPr/>
          <p:nvPr/>
        </p:nvSpPr>
        <p:spPr>
          <a:xfrm>
            <a:off x="294774" y="5696151"/>
            <a:ext cx="1555160" cy="62448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Liver function labs</a:t>
            </a:r>
          </a:p>
        </p:txBody>
      </p:sp>
      <p:sp>
        <p:nvSpPr>
          <p:cNvPr id="13" name="Rounded Rectangle 17">
            <a:extLst>
              <a:ext uri="{FF2B5EF4-FFF2-40B4-BE49-F238E27FC236}">
                <a16:creationId xmlns:a16="http://schemas.microsoft.com/office/drawing/2014/main" id="{99846D05-3DBA-4501-82CC-AEE426946539}"/>
              </a:ext>
            </a:extLst>
          </p:cNvPr>
          <p:cNvSpPr/>
          <p:nvPr/>
        </p:nvSpPr>
        <p:spPr>
          <a:xfrm>
            <a:off x="9282972" y="4307607"/>
            <a:ext cx="2317766" cy="127039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Selecting patient from graph automatically links to same patient in the Patient Profiles tab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42FAE18-24D1-4F0D-97B6-B41C12B963F9}"/>
              </a:ext>
            </a:extLst>
          </p:cNvPr>
          <p:cNvSpPr/>
          <p:nvPr/>
        </p:nvSpPr>
        <p:spPr>
          <a:xfrm>
            <a:off x="7537459" y="3782957"/>
            <a:ext cx="955462" cy="328023"/>
          </a:xfrm>
          <a:prstGeom prst="ellipse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A1E883E-3D48-4FFF-B744-237DF5FBF95D}"/>
              </a:ext>
            </a:extLst>
          </p:cNvPr>
          <p:cNvSpPr/>
          <p:nvPr/>
        </p:nvSpPr>
        <p:spPr>
          <a:xfrm>
            <a:off x="9489888" y="2867611"/>
            <a:ext cx="519830" cy="328023"/>
          </a:xfrm>
          <a:prstGeom prst="ellipse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6086391-8F59-42F6-A774-F78EB1BEDC71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3176362" y="1840844"/>
            <a:ext cx="6282328" cy="1171736"/>
          </a:xfrm>
          <a:prstGeom prst="straightConnector1">
            <a:avLst/>
          </a:prstGeom>
          <a:ln w="31750">
            <a:solidFill>
              <a:srgbClr val="FF000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0A5027DF-A0A2-4BA2-A7B5-A8CE2043CF5F}"/>
              </a:ext>
            </a:extLst>
          </p:cNvPr>
          <p:cNvSpPr/>
          <p:nvPr/>
        </p:nvSpPr>
        <p:spPr>
          <a:xfrm>
            <a:off x="3443314" y="1329853"/>
            <a:ext cx="691886" cy="275245"/>
          </a:xfrm>
          <a:prstGeom prst="ellipse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E0416BB-7E94-4D88-BD8C-2999376BE83B}"/>
              </a:ext>
            </a:extLst>
          </p:cNvPr>
          <p:cNvSpPr/>
          <p:nvPr/>
        </p:nvSpPr>
        <p:spPr>
          <a:xfrm>
            <a:off x="8820884" y="1915627"/>
            <a:ext cx="351435" cy="232916"/>
          </a:xfrm>
          <a:prstGeom prst="ellipse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AA7C5AB-E989-4EAC-B45C-14D98EC79206}"/>
              </a:ext>
            </a:extLst>
          </p:cNvPr>
          <p:cNvSpPr txBox="1"/>
          <p:nvPr/>
        </p:nvSpPr>
        <p:spPr>
          <a:xfrm>
            <a:off x="9292959" y="6526911"/>
            <a:ext cx="2846741" cy="338554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1600" i="1" dirty="0">
                <a:solidFill>
                  <a:srgbClr val="002060"/>
                </a:solidFill>
              </a:rPr>
              <a:t>With thanks to Xiao Ni, Novartis</a:t>
            </a:r>
          </a:p>
        </p:txBody>
      </p:sp>
    </p:spTree>
    <p:extLst>
      <p:ext uri="{BB962C8B-B14F-4D97-AF65-F5344CB8AC3E}">
        <p14:creationId xmlns:p14="http://schemas.microsoft.com/office/powerpoint/2010/main" val="1802537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7893" y="274972"/>
            <a:ext cx="11152031" cy="1325563"/>
          </a:xfrm>
        </p:spPr>
        <p:txBody>
          <a:bodyPr/>
          <a:lstStyle/>
          <a:p>
            <a:r>
              <a:rPr lang="en-US" dirty="0" err="1" smtClean="0"/>
              <a:t>safetyGraphics</a:t>
            </a:r>
            <a:r>
              <a:rPr lang="en-US" dirty="0" smtClean="0"/>
              <a:t> in Pharma: Community Response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16677"/>
            <a:ext cx="10515600" cy="5075563"/>
          </a:xfrm>
        </p:spPr>
        <p:txBody>
          <a:bodyPr>
            <a:normAutofit fontScale="92500"/>
          </a:bodyPr>
          <a:lstStyle/>
          <a:p>
            <a:pPr lvl="1"/>
            <a:r>
              <a:rPr lang="en-US" sz="2800" dirty="0" smtClean="0"/>
              <a:t>Pilot tested in a broad pharma setting</a:t>
            </a:r>
          </a:p>
          <a:p>
            <a:pPr lvl="2"/>
            <a:r>
              <a:rPr lang="en-US" sz="2400" dirty="0" smtClean="0"/>
              <a:t>Tested </a:t>
            </a:r>
            <a:r>
              <a:rPr lang="en-US" sz="2400" dirty="0"/>
              <a:t>by 9 organizations: FDA, Merck, Novartis, BI, Bayer, </a:t>
            </a:r>
            <a:r>
              <a:rPr lang="en-US" sz="2400" dirty="0" err="1"/>
              <a:t>Abbvie</a:t>
            </a:r>
            <a:r>
              <a:rPr lang="en-US" sz="2400" dirty="0"/>
              <a:t>, Lilly, J&amp;J, Rho </a:t>
            </a:r>
          </a:p>
          <a:p>
            <a:pPr lvl="2"/>
            <a:r>
              <a:rPr lang="en-US" sz="2400" dirty="0"/>
              <a:t>All users reported that the tool met or exceeded expectations</a:t>
            </a:r>
          </a:p>
          <a:p>
            <a:pPr lvl="2"/>
            <a:r>
              <a:rPr lang="en-US" sz="2400" dirty="0"/>
              <a:t>None found it difficult to upload data using the R package</a:t>
            </a:r>
          </a:p>
          <a:p>
            <a:pPr lvl="2"/>
            <a:r>
              <a:rPr lang="en-US" sz="2400" dirty="0"/>
              <a:t>~50 specific comments / requests</a:t>
            </a:r>
          </a:p>
          <a:p>
            <a:pPr lvl="2"/>
            <a:r>
              <a:rPr lang="en-US" sz="2400" dirty="0"/>
              <a:t>Several teams working on pilot deployments</a:t>
            </a:r>
            <a:endParaRPr lang="en-US" sz="2400" dirty="0" smtClean="0"/>
          </a:p>
          <a:p>
            <a:pPr lvl="1"/>
            <a:r>
              <a:rPr lang="en-US" sz="2800" dirty="0" smtClean="0"/>
              <a:t>Collaboration with FDA </a:t>
            </a:r>
            <a:endParaRPr lang="en-US" sz="2800" dirty="0"/>
          </a:p>
          <a:p>
            <a:pPr lvl="2"/>
            <a:r>
              <a:rPr lang="en-US" sz="2400" dirty="0" smtClean="0"/>
              <a:t>Active participation in working group</a:t>
            </a:r>
          </a:p>
          <a:p>
            <a:pPr lvl="2"/>
            <a:r>
              <a:rPr lang="en-US" sz="2400" dirty="0" smtClean="0"/>
              <a:t>Presented at FDA Innovation Forum</a:t>
            </a:r>
          </a:p>
          <a:p>
            <a:pPr lvl="2"/>
            <a:r>
              <a:rPr lang="en-US" sz="2400" dirty="0" smtClean="0"/>
              <a:t>Multiple FDA speakers mentioned ISG work at 2018 R/Pharma</a:t>
            </a:r>
          </a:p>
          <a:p>
            <a:pPr lvl="1"/>
            <a:r>
              <a:rPr lang="en-US" sz="2800" dirty="0" smtClean="0"/>
              <a:t>Embraced by leaders in the R community </a:t>
            </a:r>
          </a:p>
          <a:p>
            <a:pPr lvl="2"/>
            <a:r>
              <a:rPr lang="en-US" sz="2400" dirty="0" smtClean="0">
                <a:hlinkClick r:id="rId3"/>
              </a:rPr>
              <a:t>Presented</a:t>
            </a:r>
            <a:r>
              <a:rPr lang="en-US" sz="2400" dirty="0" smtClean="0"/>
              <a:t> at 2019 </a:t>
            </a:r>
            <a:r>
              <a:rPr lang="en-US" sz="2400" dirty="0" err="1" smtClean="0"/>
              <a:t>Rstudio</a:t>
            </a:r>
            <a:r>
              <a:rPr lang="en-US" sz="2400" dirty="0" smtClean="0"/>
              <a:t> conference</a:t>
            </a:r>
          </a:p>
          <a:p>
            <a:pPr lvl="2"/>
            <a:r>
              <a:rPr lang="en-US" sz="2400" dirty="0" smtClean="0"/>
              <a:t>Thanks to Joe Cheng and Phil </a:t>
            </a:r>
            <a:r>
              <a:rPr lang="en-US" sz="2400" dirty="0" err="1" smtClean="0"/>
              <a:t>Bowsher</a:t>
            </a:r>
            <a:r>
              <a:rPr lang="en-US" sz="2400" dirty="0" smtClean="0"/>
              <a:t> for their support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9226023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Interactivity using R is gaining traction in pharma</a:t>
            </a:r>
          </a:p>
          <a:p>
            <a:pPr lvl="1"/>
            <a:r>
              <a:rPr lang="en-US" dirty="0" smtClean="0"/>
              <a:t>R toolset extends reach to non-technical users </a:t>
            </a:r>
          </a:p>
          <a:p>
            <a:pPr lvl="1"/>
            <a:r>
              <a:rPr lang="en-US" dirty="0" smtClean="0"/>
              <a:t>R facilitates reproducibility</a:t>
            </a:r>
          </a:p>
          <a:p>
            <a:r>
              <a:rPr lang="en-US" dirty="0" smtClean="0"/>
              <a:t>Open source encourages collaboration and innovation</a:t>
            </a:r>
          </a:p>
          <a:p>
            <a:pPr lvl="1"/>
            <a:r>
              <a:rPr lang="en-US" dirty="0" smtClean="0"/>
              <a:t>Evolution, enhancements naturally follow industry adoption of tool</a:t>
            </a:r>
          </a:p>
          <a:p>
            <a:r>
              <a:rPr lang="en-US" dirty="0" smtClean="0"/>
              <a:t>Community collaborations address a common need</a:t>
            </a:r>
          </a:p>
          <a:p>
            <a:pPr lvl="1"/>
            <a:r>
              <a:rPr lang="en-US" dirty="0" smtClean="0"/>
              <a:t>Clinical + technical expertise = powerful combination</a:t>
            </a:r>
          </a:p>
          <a:p>
            <a:pPr lvl="1"/>
            <a:r>
              <a:rPr lang="en-US" dirty="0" smtClean="0"/>
              <a:t>Widespread support results in highly vetted toolset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917849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829056" y="1407541"/>
            <a:ext cx="10515600" cy="1325563"/>
          </a:xfrm>
          <a:prstGeom prst="rect">
            <a:avLst/>
          </a:prstGeom>
          <a:effectLst>
            <a:glow rad="228600">
              <a:schemeClr val="accent1">
                <a:satMod val="175000"/>
                <a:alpha val="40000"/>
              </a:schemeClr>
            </a:glow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dirty="0" err="1" smtClean="0">
                <a:ln w="0">
                  <a:solidFill>
                    <a:sysClr val="windowText" lastClr="000000"/>
                  </a:solidFill>
                </a:ln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rPr>
              <a:t>safetyGraphics</a:t>
            </a:r>
            <a:r>
              <a:rPr lang="en-US" sz="6000" dirty="0" smtClean="0"/>
              <a:t> R Package:</a:t>
            </a:r>
            <a:br>
              <a:rPr lang="en-US" sz="6000" dirty="0" smtClean="0"/>
            </a:br>
            <a:r>
              <a:rPr lang="en-US" sz="4000" dirty="0" smtClean="0"/>
              <a:t>A </a:t>
            </a:r>
            <a:r>
              <a:rPr lang="en-US" sz="4000" b="1" dirty="0" smtClean="0"/>
              <a:t>framework</a:t>
            </a:r>
            <a:r>
              <a:rPr lang="en-US" sz="4000" dirty="0" smtClean="0"/>
              <a:t> for evaluation of </a:t>
            </a:r>
            <a:r>
              <a:rPr lang="en-US" sz="4000" b="1" dirty="0" smtClean="0"/>
              <a:t>clinical trial safety</a:t>
            </a:r>
            <a:endParaRPr lang="en-US" sz="40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3981" y="2898646"/>
            <a:ext cx="2788923" cy="323041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663952" y="6129060"/>
            <a:ext cx="390127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hlinkClick r:id="rId4"/>
              </a:rPr>
              <a:t>CRAN</a:t>
            </a:r>
            <a:r>
              <a:rPr lang="en-US" sz="2400" dirty="0" smtClean="0"/>
              <a:t> </a:t>
            </a:r>
            <a:r>
              <a:rPr lang="en-US" sz="2400" dirty="0"/>
              <a:t>| </a:t>
            </a:r>
            <a:r>
              <a:rPr lang="en-US" sz="2400" dirty="0">
                <a:hlinkClick r:id="rId5"/>
              </a:rPr>
              <a:t>GitHub</a:t>
            </a:r>
            <a:r>
              <a:rPr lang="en-US" sz="2400" dirty="0"/>
              <a:t> | </a:t>
            </a:r>
            <a:r>
              <a:rPr lang="en-US" sz="2400" dirty="0">
                <a:hlinkClick r:id="rId6"/>
              </a:rPr>
              <a:t>Demo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95668227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E046AA-4CCC-2E45-B11C-F745E30524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410" y="144992"/>
            <a:ext cx="11645590" cy="1325563"/>
          </a:xfrm>
        </p:spPr>
        <p:txBody>
          <a:bodyPr>
            <a:normAutofit/>
          </a:bodyPr>
          <a:lstStyle/>
          <a:p>
            <a:r>
              <a:rPr lang="en-US" dirty="0" smtClean="0"/>
              <a:t>Next steps – feature development: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156539-A8E5-7248-B88C-4E7EF9AD88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1885" y="1334558"/>
            <a:ext cx="4794095" cy="4463662"/>
          </a:xfrm>
          <a:ln w="19050"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b="1" dirty="0"/>
              <a:t>Chart &amp; Workflow Creation </a:t>
            </a:r>
          </a:p>
          <a:p>
            <a:r>
              <a:rPr lang="en-US" dirty="0"/>
              <a:t>Improve existing charts</a:t>
            </a:r>
          </a:p>
          <a:p>
            <a:r>
              <a:rPr lang="en-US" dirty="0"/>
              <a:t>New Charts and Workflows:</a:t>
            </a:r>
          </a:p>
          <a:p>
            <a:pPr lvl="1"/>
            <a:r>
              <a:rPr lang="en-US" dirty="0"/>
              <a:t>Nephrotoxicity</a:t>
            </a:r>
          </a:p>
          <a:p>
            <a:pPr lvl="1"/>
            <a:r>
              <a:rPr lang="en-US" dirty="0"/>
              <a:t>QTc Prolongation</a:t>
            </a:r>
          </a:p>
          <a:p>
            <a:pPr lvl="1"/>
            <a:r>
              <a:rPr lang="en-US" dirty="0"/>
              <a:t>Volcano Plot Explorer</a:t>
            </a:r>
          </a:p>
          <a:p>
            <a:pPr lvl="1"/>
            <a:r>
              <a:rPr lang="en-US" dirty="0"/>
              <a:t>Recurrent AEs</a:t>
            </a:r>
          </a:p>
          <a:p>
            <a:pPr lvl="1"/>
            <a:r>
              <a:rPr lang="en-US" dirty="0"/>
              <a:t>Allergy/Immunology</a:t>
            </a:r>
          </a:p>
          <a:p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B755C19-4775-8642-995E-8C8491C04676}"/>
              </a:ext>
            </a:extLst>
          </p:cNvPr>
          <p:cNvSpPr txBox="1">
            <a:spLocks/>
          </p:cNvSpPr>
          <p:nvPr/>
        </p:nvSpPr>
        <p:spPr>
          <a:xfrm>
            <a:off x="6216857" y="1334557"/>
            <a:ext cx="4797812" cy="4463663"/>
          </a:xfrm>
          <a:prstGeom prst="rect">
            <a:avLst/>
          </a:prstGeom>
          <a:ln w="19050">
            <a:solidFill>
              <a:schemeClr val="tx1"/>
            </a:solidFill>
          </a:ln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300" b="1" dirty="0"/>
              <a:t>Platform Improvements</a:t>
            </a:r>
          </a:p>
          <a:p>
            <a:pPr fontAlgn="base">
              <a:buClrTx/>
            </a:pPr>
            <a:r>
              <a:rPr lang="en-US" dirty="0"/>
              <a:t>Support Multiple Data Domains</a:t>
            </a:r>
          </a:p>
          <a:p>
            <a:pPr fontAlgn="base">
              <a:buClrTx/>
            </a:pPr>
            <a:r>
              <a:rPr lang="en-US" dirty="0"/>
              <a:t>Easy communication between charts </a:t>
            </a:r>
          </a:p>
          <a:p>
            <a:pPr fontAlgn="base">
              <a:buClrTx/>
            </a:pPr>
            <a:r>
              <a:rPr lang="en-US" dirty="0"/>
              <a:t>Embedded access to clinical workflows within the shiny app</a:t>
            </a:r>
          </a:p>
          <a:p>
            <a:pPr fontAlgn="base">
              <a:buClrTx/>
            </a:pPr>
            <a:r>
              <a:rPr lang="en-US" dirty="0"/>
              <a:t>Optimized graphics for studies with very large data sets</a:t>
            </a:r>
          </a:p>
          <a:p>
            <a:pPr fontAlgn="base">
              <a:buClrTx/>
            </a:pPr>
            <a:r>
              <a:rPr lang="en-US" dirty="0"/>
              <a:t>Facilitated “real-time” statistical analysis</a:t>
            </a:r>
          </a:p>
          <a:p>
            <a:pPr fontAlgn="base">
              <a:buClrTx/>
            </a:pPr>
            <a:r>
              <a:rPr lang="en-US" dirty="0"/>
              <a:t>Formalized Maintenance Model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3923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Background and motivation</a:t>
            </a:r>
          </a:p>
          <a:p>
            <a:r>
              <a:rPr lang="en-US" dirty="0" err="1" smtClean="0"/>
              <a:t>safetyGraphics</a:t>
            </a:r>
            <a:r>
              <a:rPr lang="en-US" dirty="0" smtClean="0"/>
              <a:t> Demo</a:t>
            </a:r>
          </a:p>
          <a:p>
            <a:r>
              <a:rPr lang="en-US" dirty="0" smtClean="0"/>
              <a:t>About the Interactive Safety Graphics Taskforce</a:t>
            </a:r>
          </a:p>
          <a:p>
            <a:r>
              <a:rPr lang="en-US" dirty="0" err="1" smtClean="0"/>
              <a:t>safetyGraphics</a:t>
            </a:r>
            <a:r>
              <a:rPr lang="en-US" dirty="0" smtClean="0"/>
              <a:t> technical details</a:t>
            </a:r>
          </a:p>
          <a:p>
            <a:r>
              <a:rPr lang="en-US" dirty="0" smtClean="0"/>
              <a:t>Community use and response</a:t>
            </a:r>
          </a:p>
          <a:p>
            <a:r>
              <a:rPr lang="en-US" dirty="0" smtClean="0"/>
              <a:t>Wrap-up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9736082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ECE134C-A764-D148-8FFB-B5BA381749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258" y="978641"/>
            <a:ext cx="10765633" cy="5882369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F289A16A-C179-8146-B5EE-07E002694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855" y="55794"/>
            <a:ext cx="11100759" cy="922847"/>
          </a:xfrm>
        </p:spPr>
        <p:txBody>
          <a:bodyPr>
            <a:normAutofit/>
          </a:bodyPr>
          <a:lstStyle/>
          <a:p>
            <a:r>
              <a:rPr lang="en-US" dirty="0" smtClean="0"/>
              <a:t>Adverse </a:t>
            </a:r>
            <a:r>
              <a:rPr lang="en-US" dirty="0"/>
              <a:t>Events </a:t>
            </a:r>
            <a:r>
              <a:rPr lang="en-US" dirty="0" smtClean="0"/>
              <a:t>Table: Traditional display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6450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ample aeplot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014"/>
          <a:stretch/>
        </p:blipFill>
        <p:spPr bwMode="auto">
          <a:xfrm>
            <a:off x="2450720" y="978641"/>
            <a:ext cx="5257672" cy="5647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736845" y="6256873"/>
            <a:ext cx="4306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Inspired by Frank Harrell’s </a:t>
            </a:r>
            <a:r>
              <a:rPr lang="en-US" i="1" dirty="0" err="1" smtClean="0"/>
              <a:t>ae.dotplot</a:t>
            </a:r>
            <a:r>
              <a:rPr lang="en-US" i="1" dirty="0" smtClean="0"/>
              <a:t>()</a:t>
            </a:r>
            <a:endParaRPr lang="en-US" i="1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289A16A-C179-8146-B5EE-07E00269425E}"/>
              </a:ext>
            </a:extLst>
          </p:cNvPr>
          <p:cNvSpPr txBox="1">
            <a:spLocks/>
          </p:cNvSpPr>
          <p:nvPr/>
        </p:nvSpPr>
        <p:spPr>
          <a:xfrm>
            <a:off x="268855" y="55794"/>
            <a:ext cx="11100759" cy="9228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Adverse Events Table: Graphical display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6718323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950274D-DF16-2A43-88AA-B34B95E4CB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0"/>
          <a:stretch/>
        </p:blipFill>
        <p:spPr>
          <a:xfrm>
            <a:off x="1032932" y="1163307"/>
            <a:ext cx="9913987" cy="5625038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FEB08376-44D3-B944-B99C-3859DB959AA2}"/>
              </a:ext>
            </a:extLst>
          </p:cNvPr>
          <p:cNvSpPr txBox="1">
            <a:spLocks/>
          </p:cNvSpPr>
          <p:nvPr/>
        </p:nvSpPr>
        <p:spPr>
          <a:xfrm>
            <a:off x="268855" y="55794"/>
            <a:ext cx="11536049" cy="11075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Adverse Events Table: </a:t>
            </a:r>
            <a:r>
              <a:rPr lang="en-US" dirty="0" smtClean="0"/>
              <a:t>Interactive display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F18AB3D-0A55-0F4C-9A18-55E54CF8978A}"/>
              </a:ext>
            </a:extLst>
          </p:cNvPr>
          <p:cNvSpPr/>
          <p:nvPr/>
        </p:nvSpPr>
        <p:spPr>
          <a:xfrm>
            <a:off x="268855" y="793975"/>
            <a:ext cx="18001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4"/>
              </a:rPr>
              <a:t>Interactive 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8442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FCEE3110-9D07-EE4E-BE77-1CBE21ADE9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825" y="3658189"/>
            <a:ext cx="3341628" cy="195485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E7EDD80-8ADD-CE41-9894-A1A8277B1DE8}"/>
              </a:ext>
            </a:extLst>
          </p:cNvPr>
          <p:cNvSpPr txBox="1">
            <a:spLocks/>
          </p:cNvSpPr>
          <p:nvPr/>
        </p:nvSpPr>
        <p:spPr>
          <a:xfrm>
            <a:off x="268855" y="55795"/>
            <a:ext cx="11100759" cy="10311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100" dirty="0" smtClean="0"/>
              <a:t>The </a:t>
            </a:r>
            <a:r>
              <a:rPr lang="en-US" sz="4100" dirty="0"/>
              <a:t>Safety Explorer Suite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20F0289-4139-524A-8F32-E175E736CCDF}"/>
              </a:ext>
            </a:extLst>
          </p:cNvPr>
          <p:cNvSpPr/>
          <p:nvPr/>
        </p:nvSpPr>
        <p:spPr>
          <a:xfrm>
            <a:off x="298492" y="916316"/>
            <a:ext cx="55207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4"/>
              </a:rPr>
              <a:t>Therapeutic Innovation &amp; Regulatory Science Manuscript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6501B8B-2222-8647-9402-04E29C8A5B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7586" y="1573486"/>
            <a:ext cx="3374714" cy="198512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25EFD9B-A4C1-DC42-9DE1-0D50E864D4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46729" y="1763102"/>
            <a:ext cx="3358171" cy="195204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D558B5E-35A5-1D43-BED6-3A1E4AFFAB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00630" y="1965856"/>
            <a:ext cx="3358171" cy="195204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4B25908-1281-F349-BDAB-83AFE583C6C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77512" y="2179885"/>
            <a:ext cx="3308543" cy="191895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5A9816E-1EA2-084C-9A8A-785BB60ADAF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30522" y="3857378"/>
            <a:ext cx="3325086" cy="195204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45A8745-87DC-1D48-8276-753D3F445AF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17173" y="4060132"/>
            <a:ext cx="3341628" cy="193549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B664262-5C08-434E-9EA2-E8F9BAF0C52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627998" y="4306484"/>
            <a:ext cx="3308543" cy="1918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789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Interactive Safety Graphics Taskforce (ISG): </a:t>
            </a:r>
            <a:r>
              <a:rPr lang="en-US" sz="4000" dirty="0" smtClean="0"/>
              <a:t>Next level of innovation</a:t>
            </a:r>
            <a:endParaRPr lang="en-US" sz="4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01A2986-F370-6543-A2A2-D7B3EC840C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221" y="1796570"/>
            <a:ext cx="5201424" cy="34562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BBE7FD5-7AC2-42FA-8089-3E9545E2BE2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4275"/>
          <a:stretch/>
        </p:blipFill>
        <p:spPr>
          <a:xfrm>
            <a:off x="6310811" y="1614537"/>
            <a:ext cx="5333311" cy="370812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540502" y="5067786"/>
            <a:ext cx="12984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+</a:t>
            </a:r>
            <a:endParaRPr lang="en-US" sz="7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1104838" y="5358661"/>
            <a:ext cx="3833317" cy="618581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 w="762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Interactive Graphic</a:t>
            </a:r>
            <a:endParaRPr lang="en-US" sz="24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6747510" y="5344810"/>
            <a:ext cx="3833317" cy="618581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 w="762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Clinical workflow</a:t>
            </a:r>
            <a:endParaRPr lang="en-US" sz="24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5433123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580642" y="1041781"/>
            <a:ext cx="10515600" cy="1325563"/>
          </a:xfrm>
          <a:prstGeom prst="rect">
            <a:avLst/>
          </a:prstGeom>
          <a:effectLst>
            <a:glow rad="228600">
              <a:schemeClr val="accent1">
                <a:satMod val="175000"/>
                <a:alpha val="40000"/>
              </a:schemeClr>
            </a:glow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dirty="0" err="1" smtClean="0">
                <a:ln w="0">
                  <a:solidFill>
                    <a:sysClr val="windowText" lastClr="000000"/>
                  </a:solidFill>
                </a:ln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rPr>
              <a:t>safetyGraphics</a:t>
            </a:r>
            <a:r>
              <a:rPr lang="en-US" sz="6000" dirty="0" smtClean="0"/>
              <a:t> R Package:</a:t>
            </a:r>
            <a:br>
              <a:rPr lang="en-US" sz="6000" dirty="0" smtClean="0"/>
            </a:br>
            <a:r>
              <a:rPr lang="en-US" sz="4000" dirty="0" smtClean="0"/>
              <a:t>A </a:t>
            </a:r>
            <a:r>
              <a:rPr lang="en-US" sz="4000" b="1" dirty="0" smtClean="0"/>
              <a:t>framework</a:t>
            </a:r>
            <a:r>
              <a:rPr lang="en-US" sz="4000" dirty="0" smtClean="0"/>
              <a:t> for evaluation of </a:t>
            </a:r>
            <a:r>
              <a:rPr lang="en-US" sz="4000" b="1" dirty="0" smtClean="0"/>
              <a:t>clinical trial safety</a:t>
            </a:r>
            <a:endParaRPr lang="en-US" sz="40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3980" y="2475736"/>
            <a:ext cx="2788923" cy="3230414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7663952" y="6129060"/>
            <a:ext cx="390127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hlinkClick r:id="rId4"/>
              </a:rPr>
              <a:t>CRAN</a:t>
            </a:r>
            <a:r>
              <a:rPr lang="en-US" sz="2400" dirty="0" smtClean="0"/>
              <a:t> </a:t>
            </a:r>
            <a:r>
              <a:rPr lang="en-US" sz="2400" dirty="0"/>
              <a:t>| </a:t>
            </a:r>
            <a:r>
              <a:rPr lang="en-US" sz="2400" dirty="0">
                <a:hlinkClick r:id="rId5"/>
              </a:rPr>
              <a:t>GitHub</a:t>
            </a:r>
            <a:r>
              <a:rPr lang="en-US" sz="2400" dirty="0"/>
              <a:t> | </a:t>
            </a:r>
            <a:r>
              <a:rPr lang="en-US" sz="2400" dirty="0">
                <a:hlinkClick r:id="rId6"/>
              </a:rPr>
              <a:t>Demo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525018833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4361</TotalTime>
  <Words>571</Words>
  <Application>Microsoft Office PowerPoint</Application>
  <PresentationFormat>Widescreen</PresentationFormat>
  <Paragraphs>149</Paragraphs>
  <Slides>20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Calibri</vt:lpstr>
      <vt:lpstr>Calibri Light</vt:lpstr>
      <vt:lpstr>Courier New</vt:lpstr>
      <vt:lpstr>Office Theme</vt:lpstr>
      <vt:lpstr>Building Open Source Tools for Safety Monitoring: Advancing Research Through  Community Collaboration</vt:lpstr>
      <vt:lpstr>PowerPoint Presentation</vt:lpstr>
      <vt:lpstr>Outline</vt:lpstr>
      <vt:lpstr>Adverse Events Table: Traditional display</vt:lpstr>
      <vt:lpstr>PowerPoint Presentation</vt:lpstr>
      <vt:lpstr>PowerPoint Presentation</vt:lpstr>
      <vt:lpstr>PowerPoint Presentation</vt:lpstr>
      <vt:lpstr>Interactive Safety Graphics Taskforce (ISG): Next level of innovation</vt:lpstr>
      <vt:lpstr>PowerPoint Presentation</vt:lpstr>
      <vt:lpstr>DIA – ASA Biopharm Safety Working Group</vt:lpstr>
      <vt:lpstr>Interactive Safety Graphics Task Force (ISG): Guiding principles</vt:lpstr>
      <vt:lpstr>PowerPoint Presentation</vt:lpstr>
      <vt:lpstr>safetyGraphics: Behind the scenes</vt:lpstr>
      <vt:lpstr>safetyGraphics: Expanding the platform</vt:lpstr>
      <vt:lpstr>safetyGraphics in Pharma: Case Study</vt:lpstr>
      <vt:lpstr>safetyGraphics in Pharma: Case Study</vt:lpstr>
      <vt:lpstr>safetyGraphics in Pharma: Case Study</vt:lpstr>
      <vt:lpstr>safetyGraphics in Pharma: Community Response</vt:lpstr>
      <vt:lpstr>Summary</vt:lpstr>
      <vt:lpstr>Next steps – feature development:</vt:lpstr>
    </vt:vector>
  </TitlesOfParts>
  <Company>Rho, Inc.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Toward open source safety monitoring</dc:title>
  <dc:creator>Rebecca Krouse</dc:creator>
  <cp:lastModifiedBy>Rebecca Krouse</cp:lastModifiedBy>
  <cp:revision>143</cp:revision>
  <dcterms:created xsi:type="dcterms:W3CDTF">2019-06-21T14:44:08Z</dcterms:created>
  <dcterms:modified xsi:type="dcterms:W3CDTF">2019-08-27T16:42:46Z</dcterms:modified>
</cp:coreProperties>
</file>